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75" r:id="rId2"/>
    <p:sldId id="258" r:id="rId3"/>
    <p:sldId id="276" r:id="rId4"/>
    <p:sldId id="259" r:id="rId5"/>
    <p:sldId id="260" r:id="rId6"/>
    <p:sldId id="261" r:id="rId7"/>
    <p:sldId id="271" r:id="rId8"/>
    <p:sldId id="263" r:id="rId9"/>
    <p:sldId id="265" r:id="rId10"/>
    <p:sldId id="264" r:id="rId11"/>
    <p:sldId id="262" r:id="rId12"/>
    <p:sldId id="273" r:id="rId13"/>
    <p:sldId id="274" r:id="rId14"/>
    <p:sldId id="269" r:id="rId15"/>
    <p:sldId id="270" r:id="rId16"/>
  </p:sldIdLst>
  <p:sldSz cx="12192000" cy="6858000"/>
  <p:notesSz cx="6858000" cy="9144000"/>
  <p:embeddedFontLst>
    <p:embeddedFont>
      <p:font typeface="Arial Nova" panose="020B0504020202020204" pitchFamily="3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Helvetica Neue" panose="020B0604020202020204" charset="0"/>
      <p:regular r:id="rId26"/>
      <p:bold r:id="rId27"/>
      <p:italic r:id="rId28"/>
      <p:boldItalic r:id="rId29"/>
    </p:embeddedFont>
    <p:embeddedFont>
      <p:font typeface="Helvetica Neue Light" panose="020B0604020202020204" charset="0"/>
      <p:regular r:id="rId30"/>
      <p:bold r:id="rId31"/>
      <p:italic r:id="rId32"/>
      <p:boldItalic r:id="rId33"/>
    </p:embeddedFont>
    <p:embeddedFont>
      <p:font typeface="Poppins Medium Bold" panose="020B0604020202020204" charset="0"/>
      <p:regular r:id="rId34"/>
    </p:embeddedFont>
    <p:embeddedFont>
      <p:font typeface="Sitka Heading Semibold"/>
      <p:bold r:id="rId35"/>
      <p:boldItalic r:id="rId36"/>
    </p:embeddedFont>
    <p:embeddedFont>
      <p:font typeface="Tahoma" panose="020B0604030504040204" pitchFamily="34" charset="0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06EFD6DD-2CC1-479F-B67C-3A0C6E6AC9E7}">
          <p14:sldIdLst>
            <p14:sldId id="275"/>
          </p14:sldIdLst>
        </p14:section>
        <p14:section name="Untitled Section" id="{7357B484-C247-450F-A714-CB908472E603}">
          <p14:sldIdLst>
            <p14:sldId id="258"/>
            <p14:sldId id="276"/>
            <p14:sldId id="259"/>
            <p14:sldId id="260"/>
          </p14:sldIdLst>
        </p14:section>
        <p14:section name="Untitled Section" id="{6E8A7238-3263-443C-B6F3-194987CA8476}">
          <p14:sldIdLst>
            <p14:sldId id="261"/>
            <p14:sldId id="271"/>
            <p14:sldId id="263"/>
            <p14:sldId id="265"/>
            <p14:sldId id="264"/>
            <p14:sldId id="262"/>
            <p14:sldId id="273"/>
            <p14:sldId id="274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1" roundtripDataSignature="AMtx7mjQzsN6F5iOvpaxnahMAkKru8cO+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40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866" autoAdjust="0"/>
  </p:normalViewPr>
  <p:slideViewPr>
    <p:cSldViewPr snapToGrid="0">
      <p:cViewPr varScale="1">
        <p:scale>
          <a:sx n="60" d="100"/>
          <a:sy n="60" d="100"/>
        </p:scale>
        <p:origin x="8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viewProps" Target="viewProps.xml"/></Relationships>
</file>

<file path=ppt/media/image1.png>
</file>

<file path=ppt/media/image10.svg>
</file>

<file path=ppt/media/image11.sv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2" name="Google Shape;10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Slide" type="title">
  <p:cSld name="TITLE">
    <p:bg>
      <p:bgPr>
        <a:gradFill>
          <a:gsLst>
            <a:gs pos="0">
              <a:srgbClr val="002060"/>
            </a:gs>
            <a:gs pos="85000">
              <a:srgbClr val="2F5496"/>
            </a:gs>
            <a:gs pos="91000">
              <a:srgbClr val="3864B2"/>
            </a:gs>
            <a:gs pos="97000">
              <a:srgbClr val="2C4E8C"/>
            </a:gs>
            <a:gs pos="100000">
              <a:srgbClr val="2C4E8C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9985828" y="6356350"/>
            <a:ext cx="13679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14338" y="278924"/>
            <a:ext cx="4600575" cy="843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ustom Layout">
  <p:cSld name="Custom Layou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>
            <a:spLocks noGrp="1"/>
          </p:cNvSpPr>
          <p:nvPr>
            <p:ph type="title"/>
          </p:nvPr>
        </p:nvSpPr>
        <p:spPr>
          <a:xfrm>
            <a:off x="838200" y="254955"/>
            <a:ext cx="10515600" cy="677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6"/>
          <p:cNvSpPr txBox="1">
            <a:spLocks noGrp="1"/>
          </p:cNvSpPr>
          <p:nvPr>
            <p:ph type="dt" idx="10"/>
          </p:nvPr>
        </p:nvSpPr>
        <p:spPr>
          <a:xfrm>
            <a:off x="838201" y="6356350"/>
            <a:ext cx="141151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ftr" idx="11"/>
          </p:nvPr>
        </p:nvSpPr>
        <p:spPr>
          <a:xfrm>
            <a:off x="2365828" y="6356350"/>
            <a:ext cx="74893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sldNum" idx="12"/>
          </p:nvPr>
        </p:nvSpPr>
        <p:spPr>
          <a:xfrm>
            <a:off x="9985828" y="6356350"/>
            <a:ext cx="13679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">
  <p:cSld name="1_Custom Layout">
    <p:bg>
      <p:bgPr>
        <a:solidFill>
          <a:schemeClr val="dk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7"/>
          <p:cNvSpPr txBox="1">
            <a:spLocks noGrp="1"/>
          </p:cNvSpPr>
          <p:nvPr>
            <p:ph type="title"/>
          </p:nvPr>
        </p:nvSpPr>
        <p:spPr>
          <a:xfrm>
            <a:off x="838200" y="254955"/>
            <a:ext cx="10515600" cy="677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dt" idx="10"/>
          </p:nvPr>
        </p:nvSpPr>
        <p:spPr>
          <a:xfrm>
            <a:off x="838201" y="6356350"/>
            <a:ext cx="141151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7"/>
          <p:cNvSpPr txBox="1">
            <a:spLocks noGrp="1"/>
          </p:cNvSpPr>
          <p:nvPr>
            <p:ph type="ftr" idx="11"/>
          </p:nvPr>
        </p:nvSpPr>
        <p:spPr>
          <a:xfrm>
            <a:off x="2365828" y="6356350"/>
            <a:ext cx="74893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7"/>
          <p:cNvSpPr txBox="1">
            <a:spLocks noGrp="1"/>
          </p:cNvSpPr>
          <p:nvPr>
            <p:ph type="sldNum" idx="12"/>
          </p:nvPr>
        </p:nvSpPr>
        <p:spPr>
          <a:xfrm>
            <a:off x="9985828" y="6356350"/>
            <a:ext cx="13679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8"/>
          <p:cNvSpPr txBox="1">
            <a:spLocks noGrp="1"/>
          </p:cNvSpPr>
          <p:nvPr>
            <p:ph type="title"/>
          </p:nvPr>
        </p:nvSpPr>
        <p:spPr>
          <a:xfrm>
            <a:off x="838200" y="263301"/>
            <a:ext cx="10515600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Helvetica Neue"/>
              <a:buNone/>
              <a:defRPr sz="37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Helvetica Neue"/>
              <a:buNone/>
              <a:defRPr sz="3700" b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Helvetica Neue"/>
              <a:buNone/>
              <a:defRPr sz="3700" b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Helvetica Neue"/>
              <a:buNone/>
              <a:defRPr sz="3700" b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Helvetica Neue"/>
              <a:buNone/>
              <a:defRPr sz="3700" b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Helvetica Neue"/>
              <a:buNone/>
              <a:defRPr sz="3700" b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Helvetica Neue"/>
              <a:buNone/>
              <a:defRPr sz="3700" b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Helvetica Neue"/>
              <a:buNone/>
              <a:defRPr sz="3700" b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Helvetica Neue"/>
              <a:buNone/>
              <a:defRPr sz="3700" b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18"/>
          <p:cNvSpPr txBox="1">
            <a:spLocks noGrp="1"/>
          </p:cNvSpPr>
          <p:nvPr>
            <p:ph type="body" idx="1"/>
          </p:nvPr>
        </p:nvSpPr>
        <p:spPr>
          <a:xfrm>
            <a:off x="838200" y="1074057"/>
            <a:ext cx="10515600" cy="5128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Helvetica Neue"/>
              <a:buChar char="•"/>
              <a:defRPr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Helvetica Neue"/>
              <a:buChar char="•"/>
              <a:defRPr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Helvetica Neue"/>
              <a:buChar char="•"/>
              <a:defRPr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Helvetica Neue"/>
              <a:buChar char="•"/>
              <a:defRPr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Helvetica Neue"/>
              <a:buChar char="•"/>
              <a:defRPr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" name="Google Shape;25;p18"/>
          <p:cNvSpPr txBox="1">
            <a:spLocks noGrp="1"/>
          </p:cNvSpPr>
          <p:nvPr>
            <p:ph type="sldNum" idx="12"/>
          </p:nvPr>
        </p:nvSpPr>
        <p:spPr>
          <a:xfrm>
            <a:off x="10000340" y="6356350"/>
            <a:ext cx="13534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" name="Google Shape;26;p18"/>
          <p:cNvSpPr txBox="1"/>
          <p:nvPr/>
        </p:nvSpPr>
        <p:spPr>
          <a:xfrm>
            <a:off x="3102600" y="6488700"/>
            <a:ext cx="5986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 Name - Project Name</a:t>
            </a:r>
            <a:endParaRPr sz="1200" i="1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6000"/>
              <a:buFont typeface="Calibri"/>
              <a:buNone/>
              <a:defRPr sz="6000">
                <a:solidFill>
                  <a:srgbClr val="00206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  <a:defRPr sz="2400">
                <a:solidFill>
                  <a:srgbClr val="002060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838200" y="6364028"/>
            <a:ext cx="13679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2365828" y="6356350"/>
            <a:ext cx="74893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10014856" y="6356350"/>
            <a:ext cx="13389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>
            <a:spLocks noGrp="1"/>
          </p:cNvSpPr>
          <p:nvPr>
            <p:ph type="title"/>
          </p:nvPr>
        </p:nvSpPr>
        <p:spPr>
          <a:xfrm>
            <a:off x="838200" y="278042"/>
            <a:ext cx="1051560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0"/>
          <p:cNvSpPr txBox="1">
            <a:spLocks noGrp="1"/>
          </p:cNvSpPr>
          <p:nvPr>
            <p:ph type="body" idx="1"/>
          </p:nvPr>
        </p:nvSpPr>
        <p:spPr>
          <a:xfrm>
            <a:off x="838200" y="1092429"/>
            <a:ext cx="5181600" cy="5084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  <a:defRPr>
                <a:solidFill>
                  <a:srgbClr val="002060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>
                <a:solidFill>
                  <a:srgbClr val="002060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>
                <a:solidFill>
                  <a:srgbClr val="002060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body" idx="2"/>
          </p:nvPr>
        </p:nvSpPr>
        <p:spPr>
          <a:xfrm>
            <a:off x="6172200" y="1092429"/>
            <a:ext cx="5181600" cy="5084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  <a:defRPr>
                <a:solidFill>
                  <a:srgbClr val="002060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>
                <a:solidFill>
                  <a:srgbClr val="002060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>
                <a:solidFill>
                  <a:srgbClr val="002060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dt" idx="10"/>
          </p:nvPr>
        </p:nvSpPr>
        <p:spPr>
          <a:xfrm>
            <a:off x="838201" y="6356350"/>
            <a:ext cx="141151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ftr" idx="11"/>
          </p:nvPr>
        </p:nvSpPr>
        <p:spPr>
          <a:xfrm>
            <a:off x="2365828" y="6356350"/>
            <a:ext cx="74893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sldNum" idx="12"/>
          </p:nvPr>
        </p:nvSpPr>
        <p:spPr>
          <a:xfrm>
            <a:off x="9985828" y="6356350"/>
            <a:ext cx="13679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>
            <a:spLocks noGrp="1"/>
          </p:cNvSpPr>
          <p:nvPr>
            <p:ph type="title"/>
          </p:nvPr>
        </p:nvSpPr>
        <p:spPr>
          <a:xfrm>
            <a:off x="839788" y="263527"/>
            <a:ext cx="10515600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1"/>
          <p:cNvSpPr txBox="1">
            <a:spLocks noGrp="1"/>
          </p:cNvSpPr>
          <p:nvPr>
            <p:ph type="body" idx="1"/>
          </p:nvPr>
        </p:nvSpPr>
        <p:spPr>
          <a:xfrm>
            <a:off x="836612" y="1197884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body" idx="2"/>
          </p:nvPr>
        </p:nvSpPr>
        <p:spPr>
          <a:xfrm>
            <a:off x="839788" y="2021796"/>
            <a:ext cx="5157787" cy="416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3"/>
          </p:nvPr>
        </p:nvSpPr>
        <p:spPr>
          <a:xfrm>
            <a:off x="6194427" y="1197884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4"/>
          </p:nvPr>
        </p:nvSpPr>
        <p:spPr>
          <a:xfrm>
            <a:off x="6172200" y="2021796"/>
            <a:ext cx="5183188" cy="416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dt" idx="10"/>
          </p:nvPr>
        </p:nvSpPr>
        <p:spPr>
          <a:xfrm>
            <a:off x="838201" y="6356350"/>
            <a:ext cx="141151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ftr" idx="11"/>
          </p:nvPr>
        </p:nvSpPr>
        <p:spPr>
          <a:xfrm>
            <a:off x="2365828" y="6356350"/>
            <a:ext cx="74893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9985828" y="6356350"/>
            <a:ext cx="13679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838200" y="254955"/>
            <a:ext cx="10515600" cy="677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dt" idx="10"/>
          </p:nvPr>
        </p:nvSpPr>
        <p:spPr>
          <a:xfrm>
            <a:off x="838201" y="6356350"/>
            <a:ext cx="141151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ftr" idx="11"/>
          </p:nvPr>
        </p:nvSpPr>
        <p:spPr>
          <a:xfrm>
            <a:off x="2365828" y="6356350"/>
            <a:ext cx="74893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sldNum" idx="12"/>
          </p:nvPr>
        </p:nvSpPr>
        <p:spPr>
          <a:xfrm>
            <a:off x="9985828" y="6356350"/>
            <a:ext cx="13679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3"/>
          <p:cNvSpPr txBox="1">
            <a:spLocks noGrp="1"/>
          </p:cNvSpPr>
          <p:nvPr>
            <p:ph type="body" idx="1"/>
          </p:nvPr>
        </p:nvSpPr>
        <p:spPr>
          <a:xfrm>
            <a:off x="4943344" y="987425"/>
            <a:ext cx="6408867" cy="521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41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3"/>
          <p:cNvSpPr txBox="1">
            <a:spLocks noGrp="1"/>
          </p:cNvSpPr>
          <p:nvPr>
            <p:ph type="dt" idx="10"/>
          </p:nvPr>
        </p:nvSpPr>
        <p:spPr>
          <a:xfrm>
            <a:off x="838201" y="6356350"/>
            <a:ext cx="141151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3"/>
          <p:cNvSpPr txBox="1">
            <a:spLocks noGrp="1"/>
          </p:cNvSpPr>
          <p:nvPr>
            <p:ph type="ftr" idx="11"/>
          </p:nvPr>
        </p:nvSpPr>
        <p:spPr>
          <a:xfrm>
            <a:off x="2365828" y="6356350"/>
            <a:ext cx="74893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3"/>
          <p:cNvSpPr txBox="1">
            <a:spLocks noGrp="1"/>
          </p:cNvSpPr>
          <p:nvPr>
            <p:ph type="sldNum" idx="12"/>
          </p:nvPr>
        </p:nvSpPr>
        <p:spPr>
          <a:xfrm>
            <a:off x="9985828" y="6356350"/>
            <a:ext cx="13679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5203513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4133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4"/>
          <p:cNvSpPr txBox="1">
            <a:spLocks noGrp="1"/>
          </p:cNvSpPr>
          <p:nvPr>
            <p:ph type="dt" idx="10"/>
          </p:nvPr>
        </p:nvSpPr>
        <p:spPr>
          <a:xfrm>
            <a:off x="838201" y="6356350"/>
            <a:ext cx="141151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4"/>
          <p:cNvSpPr txBox="1">
            <a:spLocks noGrp="1"/>
          </p:cNvSpPr>
          <p:nvPr>
            <p:ph type="ftr" idx="11"/>
          </p:nvPr>
        </p:nvSpPr>
        <p:spPr>
          <a:xfrm>
            <a:off x="2365828" y="6356350"/>
            <a:ext cx="74893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sldNum" idx="12"/>
          </p:nvPr>
        </p:nvSpPr>
        <p:spPr>
          <a:xfrm>
            <a:off x="9985828" y="6356350"/>
            <a:ext cx="13679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>
            <a:spLocks noGrp="1"/>
          </p:cNvSpPr>
          <p:nvPr>
            <p:ph type="title"/>
          </p:nvPr>
        </p:nvSpPr>
        <p:spPr>
          <a:xfrm>
            <a:off x="838200" y="254955"/>
            <a:ext cx="10515600" cy="677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5"/>
          <p:cNvSpPr txBox="1">
            <a:spLocks noGrp="1"/>
          </p:cNvSpPr>
          <p:nvPr>
            <p:ph type="body" idx="1"/>
          </p:nvPr>
        </p:nvSpPr>
        <p:spPr>
          <a:xfrm rot="5400000">
            <a:off x="3525141" y="-1631060"/>
            <a:ext cx="514171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5"/>
          <p:cNvSpPr txBox="1">
            <a:spLocks noGrp="1"/>
          </p:cNvSpPr>
          <p:nvPr>
            <p:ph type="dt" idx="10"/>
          </p:nvPr>
        </p:nvSpPr>
        <p:spPr>
          <a:xfrm>
            <a:off x="838201" y="6356350"/>
            <a:ext cx="141151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5"/>
          <p:cNvSpPr txBox="1">
            <a:spLocks noGrp="1"/>
          </p:cNvSpPr>
          <p:nvPr>
            <p:ph type="ftr" idx="11"/>
          </p:nvPr>
        </p:nvSpPr>
        <p:spPr>
          <a:xfrm>
            <a:off x="2365828" y="6356350"/>
            <a:ext cx="74893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sldNum" idx="12"/>
          </p:nvPr>
        </p:nvSpPr>
        <p:spPr>
          <a:xfrm>
            <a:off x="9985828" y="6356350"/>
            <a:ext cx="13679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6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-17315" y="345287"/>
            <a:ext cx="12192000" cy="47548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6"/>
          <p:cNvSpPr txBox="1">
            <a:spLocks noGrp="1"/>
          </p:cNvSpPr>
          <p:nvPr>
            <p:ph type="title"/>
          </p:nvPr>
        </p:nvSpPr>
        <p:spPr>
          <a:xfrm>
            <a:off x="838200" y="254955"/>
            <a:ext cx="10515600" cy="677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body" idx="1"/>
          </p:nvPr>
        </p:nvSpPr>
        <p:spPr>
          <a:xfrm>
            <a:off x="838200" y="1055881"/>
            <a:ext cx="10515600" cy="5141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dt" idx="10"/>
          </p:nvPr>
        </p:nvSpPr>
        <p:spPr>
          <a:xfrm>
            <a:off x="838201" y="6356350"/>
            <a:ext cx="141151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ftr" idx="11"/>
          </p:nvPr>
        </p:nvSpPr>
        <p:spPr>
          <a:xfrm>
            <a:off x="2365828" y="6356350"/>
            <a:ext cx="74893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6"/>
          <p:cNvSpPr txBox="1">
            <a:spLocks noGrp="1"/>
          </p:cNvSpPr>
          <p:nvPr>
            <p:ph type="sldNum" idx="12"/>
          </p:nvPr>
        </p:nvSpPr>
        <p:spPr>
          <a:xfrm>
            <a:off x="9985828" y="6356350"/>
            <a:ext cx="13679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16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9087694" y="306094"/>
            <a:ext cx="3116019" cy="57127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602566" y="1214438"/>
            <a:ext cx="10986868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None/>
            </a:pPr>
            <a:r>
              <a:rPr lang="en-US" sz="7200" b="1" dirty="0">
                <a:solidFill>
                  <a:schemeClr val="bg1">
                    <a:lumMod val="95000"/>
                  </a:schemeClr>
                </a:solidFill>
                <a:sym typeface="Helvetica Neue"/>
              </a:rPr>
              <a:t>Coffee Store</a:t>
            </a:r>
            <a:endParaRPr sz="7200" b="1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Google Shape;90;p1">
            <a:extLst>
              <a:ext uri="{FF2B5EF4-FFF2-40B4-BE49-F238E27FC236}">
                <a16:creationId xmlns:a16="http://schemas.microsoft.com/office/drawing/2014/main" id="{ED37DDD8-DC9D-C07D-9F88-66B542B9453E}"/>
              </a:ext>
            </a:extLst>
          </p:cNvPr>
          <p:cNvSpPr txBox="1">
            <a:spLocks/>
          </p:cNvSpPr>
          <p:nvPr/>
        </p:nvSpPr>
        <p:spPr>
          <a:xfrm>
            <a:off x="423457" y="4234254"/>
            <a:ext cx="5506004" cy="2818615"/>
          </a:xfrm>
          <a:prstGeom prst="rect">
            <a:avLst/>
          </a:prstGeom>
          <a:noFill/>
          <a:ln>
            <a:noFill/>
          </a:ln>
          <a:effectLst>
            <a:outerShdw blurRad="50800" dist="50800" dir="5400000" sx="2000" sy="2000" algn="ctr" rotWithShape="0">
              <a:srgbClr val="000000">
                <a:alpha val="4313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l">
              <a:spcBef>
                <a:spcPts val="0"/>
              </a:spcBef>
            </a:pPr>
            <a:r>
              <a:rPr lang="en-US" sz="2800" b="1" dirty="0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Class Name: </a:t>
            </a:r>
            <a:r>
              <a:rPr lang="en-US" sz="2800" b="1" dirty="0">
                <a:latin typeface="Helvetica Neue" panose="020B0604020202020204" charset="0"/>
                <a:ea typeface="Tahoma" panose="020B0604030504040204" pitchFamily="34" charset="0"/>
              </a:rPr>
              <a:t>SE3</a:t>
            </a:r>
          </a:p>
          <a:p>
            <a:pPr marL="0" indent="0" algn="l">
              <a:lnSpc>
                <a:spcPct val="150000"/>
              </a:lnSpc>
              <a:spcBef>
                <a:spcPts val="0"/>
              </a:spcBef>
            </a:pPr>
            <a:r>
              <a:rPr lang="en-US" sz="2800" b="1" dirty="0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Lecturers: Võ </a:t>
            </a:r>
            <a:r>
              <a:rPr lang="en-US" sz="2800" b="1" dirty="0" err="1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Công</a:t>
            </a:r>
            <a:r>
              <a:rPr lang="en-US" sz="2800" b="1" dirty="0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800" b="1" dirty="0" err="1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Đình</a:t>
            </a:r>
            <a:endParaRPr lang="en-US" sz="2800" b="1" dirty="0">
              <a:latin typeface="Helvetica Neue" panose="020B0604020202020204" charset="0"/>
              <a:ea typeface="Helvetica Neue"/>
              <a:cs typeface="Helvetica Neue"/>
              <a:sym typeface="Helvetica Neue"/>
            </a:endParaRPr>
          </a:p>
          <a:p>
            <a:pPr marL="0" indent="0" algn="l"/>
            <a:r>
              <a:rPr lang="en-US" sz="2800" b="1" dirty="0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Group Name: Group_4</a:t>
            </a:r>
          </a:p>
          <a:p>
            <a:pPr marL="0" indent="0" algn="l"/>
            <a:r>
              <a:rPr lang="en-US" sz="2800" b="1" dirty="0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Members:   </a:t>
            </a:r>
            <a:r>
              <a:rPr lang="en-US" sz="2800" b="1" dirty="0" err="1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Nguyễn</a:t>
            </a:r>
            <a:r>
              <a:rPr lang="en-US" sz="2800" b="1" dirty="0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 Lâm</a:t>
            </a:r>
          </a:p>
          <a:p>
            <a:pPr marL="0" indent="0" algn="l"/>
            <a:r>
              <a:rPr lang="en-US" sz="2800" b="1" dirty="0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		Phan Văn Trung </a:t>
            </a:r>
            <a:r>
              <a:rPr lang="en-US" sz="2800" b="1" dirty="0" err="1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Kiên</a:t>
            </a:r>
            <a:endParaRPr lang="en-US" sz="2800" b="1" dirty="0">
              <a:latin typeface="Helvetica Neue" panose="020B0604020202020204" charset="0"/>
              <a:ea typeface="Helvetica Neue"/>
              <a:cs typeface="Helvetica Neue"/>
              <a:sym typeface="Helvetica Neue"/>
            </a:endParaRPr>
          </a:p>
          <a:p>
            <a:pPr marL="0" indent="0" algn="l"/>
            <a:r>
              <a:rPr lang="en-US" sz="2800" b="1" dirty="0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		Hà </a:t>
            </a:r>
            <a:r>
              <a:rPr lang="en-US" sz="2800" b="1" dirty="0" err="1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Nhật</a:t>
            </a:r>
            <a:r>
              <a:rPr lang="en-US" sz="2800" b="1" dirty="0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800" b="1" dirty="0" err="1"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Đăng</a:t>
            </a:r>
            <a:endParaRPr lang="en-US" sz="2800" b="1" dirty="0">
              <a:latin typeface="Helvetica Neue" panose="020B0604020202020204" charset="0"/>
              <a:ea typeface="Helvetica Neue"/>
              <a:cs typeface="Helvetica Neue"/>
              <a:sym typeface="Helvetica Neue"/>
            </a:endParaRPr>
          </a:p>
          <a:p>
            <a:pPr marL="0" indent="0" algn="l"/>
            <a:endParaRPr lang="en-US" sz="2800" b="1" dirty="0">
              <a:latin typeface="Helvetica Neue" panose="020B0604020202020204" charset="0"/>
              <a:ea typeface="Helvetica Neue"/>
              <a:cs typeface="Helvetica Neue"/>
              <a:sym typeface="Helvetica Neue"/>
            </a:endParaRPr>
          </a:p>
          <a:p>
            <a:endParaRPr lang="en-US" sz="1600" dirty="0">
              <a:latin typeface="Helvetica Neue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 txBox="1">
            <a:spLocks noGrp="1"/>
          </p:cNvSpPr>
          <p:nvPr>
            <p:ph type="title"/>
          </p:nvPr>
        </p:nvSpPr>
        <p:spPr>
          <a:xfrm>
            <a:off x="163103" y="263301"/>
            <a:ext cx="11844998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</a:pPr>
            <a:r>
              <a:rPr lang="en-US" dirty="0"/>
              <a:t>SEQUENCE DIAGRAM</a:t>
            </a:r>
            <a:endParaRPr dirty="0"/>
          </a:p>
        </p:txBody>
      </p:sp>
      <p:sp>
        <p:nvSpPr>
          <p:cNvPr id="153" name="Google Shape;153;p9"/>
          <p:cNvSpPr txBox="1">
            <a:spLocks noGrp="1"/>
          </p:cNvSpPr>
          <p:nvPr>
            <p:ph type="body" idx="1"/>
          </p:nvPr>
        </p:nvSpPr>
        <p:spPr>
          <a:xfrm>
            <a:off x="165729" y="1074057"/>
            <a:ext cx="11844997" cy="541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indent="-76200">
              <a:spcBef>
                <a:spcPts val="0"/>
              </a:spcBef>
              <a:buSzPts val="2400"/>
              <a:buNone/>
            </a:pPr>
            <a:r>
              <a:rPr lang="en-US" sz="24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1.</a:t>
            </a:r>
            <a:r>
              <a:rPr lang="en-US" sz="18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Register</a:t>
            </a:r>
          </a:p>
        </p:txBody>
      </p:sp>
      <p:sp>
        <p:nvSpPr>
          <p:cNvPr id="154" name="Google Shape;154;p9"/>
          <p:cNvSpPr txBox="1">
            <a:spLocks noGrp="1"/>
          </p:cNvSpPr>
          <p:nvPr>
            <p:ph type="sldNum" idx="12"/>
          </p:nvPr>
        </p:nvSpPr>
        <p:spPr>
          <a:xfrm>
            <a:off x="10654642" y="6517962"/>
            <a:ext cx="13534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54DEE3-1C71-50F2-4715-DD98797E98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306" y="1248958"/>
            <a:ext cx="6759388" cy="5236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/>
          <p:cNvSpPr txBox="1">
            <a:spLocks noGrp="1"/>
          </p:cNvSpPr>
          <p:nvPr>
            <p:ph type="title"/>
          </p:nvPr>
        </p:nvSpPr>
        <p:spPr>
          <a:xfrm>
            <a:off x="163103" y="263301"/>
            <a:ext cx="11844998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</a:pPr>
            <a:r>
              <a:rPr lang="en-US" dirty="0"/>
              <a:t>UI DESIGN</a:t>
            </a:r>
            <a:endParaRPr dirty="0"/>
          </a:p>
        </p:txBody>
      </p:sp>
      <p:sp>
        <p:nvSpPr>
          <p:cNvPr id="138" name="Google Shape;138;p7"/>
          <p:cNvSpPr txBox="1">
            <a:spLocks noGrp="1"/>
          </p:cNvSpPr>
          <p:nvPr>
            <p:ph type="sldNum" idx="12"/>
          </p:nvPr>
        </p:nvSpPr>
        <p:spPr>
          <a:xfrm>
            <a:off x="10654642" y="6517962"/>
            <a:ext cx="13534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421305-7ADB-69F6-F221-F3B746272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880" y="850139"/>
            <a:ext cx="3262239" cy="56678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EDF85-BA15-FAC8-CEF6-3FAAA01535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sp>
        <p:nvSpPr>
          <p:cNvPr id="11" name="Google Shape;176;p12">
            <a:extLst>
              <a:ext uri="{FF2B5EF4-FFF2-40B4-BE49-F238E27FC236}">
                <a16:creationId xmlns:a16="http://schemas.microsoft.com/office/drawing/2014/main" id="{3F656FAE-D2C1-60B5-FC10-F4CF4EDC71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3103" y="263301"/>
            <a:ext cx="11844998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</a:pPr>
            <a:r>
              <a:rPr lang="en-US" sz="2800" dirty="0"/>
              <a:t>TASK ASSIGNMENT (TO EACH GROUP MEMBER)</a:t>
            </a:r>
            <a:endParaRPr sz="2800" dirty="0"/>
          </a:p>
        </p:txBody>
      </p:sp>
      <p:sp>
        <p:nvSpPr>
          <p:cNvPr id="13" name="Google Shape;178;p12">
            <a:extLst>
              <a:ext uri="{FF2B5EF4-FFF2-40B4-BE49-F238E27FC236}">
                <a16:creationId xmlns:a16="http://schemas.microsoft.com/office/drawing/2014/main" id="{8F3FB997-9CE3-10AC-D2A4-652CAE5DF102}"/>
              </a:ext>
            </a:extLst>
          </p:cNvPr>
          <p:cNvSpPr txBox="1">
            <a:spLocks/>
          </p:cNvSpPr>
          <p:nvPr/>
        </p:nvSpPr>
        <p:spPr>
          <a:xfrm>
            <a:off x="10654642" y="6517962"/>
            <a:ext cx="13534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FF1B8D-A879-4BA4-A0FA-B55C86777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706" y="1035138"/>
            <a:ext cx="10200587" cy="5402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602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055E8C-5400-CAE0-8340-E519A429EF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5" name="Google Shape;184;p13">
            <a:extLst>
              <a:ext uri="{FF2B5EF4-FFF2-40B4-BE49-F238E27FC236}">
                <a16:creationId xmlns:a16="http://schemas.microsoft.com/office/drawing/2014/main" id="{F01D5EC7-B683-6A03-AB47-1DA751C3C6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3103" y="301009"/>
            <a:ext cx="11844998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</a:pPr>
            <a:r>
              <a:rPr lang="en-US" dirty="0"/>
              <a:t>EXPERIENCE LEARNED</a:t>
            </a:r>
            <a:endParaRPr dirty="0"/>
          </a:p>
        </p:txBody>
      </p:sp>
      <p:sp>
        <p:nvSpPr>
          <p:cNvPr id="7" name="Google Shape;186;p13">
            <a:extLst>
              <a:ext uri="{FF2B5EF4-FFF2-40B4-BE49-F238E27FC236}">
                <a16:creationId xmlns:a16="http://schemas.microsoft.com/office/drawing/2014/main" id="{4BE25A25-3F99-7B80-110F-BC699B5428B1}"/>
              </a:ext>
            </a:extLst>
          </p:cNvPr>
          <p:cNvSpPr txBox="1">
            <a:spLocks/>
          </p:cNvSpPr>
          <p:nvPr/>
        </p:nvSpPr>
        <p:spPr>
          <a:xfrm>
            <a:off x="10654642" y="6517962"/>
            <a:ext cx="13534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22" name="Picture 21" descr="A group of people standing in front of a clock&#10;&#10;Description automatically generated with medium confidence">
            <a:extLst>
              <a:ext uri="{FF2B5EF4-FFF2-40B4-BE49-F238E27FC236}">
                <a16:creationId xmlns:a16="http://schemas.microsoft.com/office/drawing/2014/main" id="{D642133E-7375-DB63-C0A8-752D0C08E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03" y="1319742"/>
            <a:ext cx="3705788" cy="370578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77722C7-0C31-C435-CF23-26DB944C724D}"/>
              </a:ext>
            </a:extLst>
          </p:cNvPr>
          <p:cNvSpPr txBox="1"/>
          <p:nvPr/>
        </p:nvSpPr>
        <p:spPr>
          <a:xfrm>
            <a:off x="603280" y="4645692"/>
            <a:ext cx="286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latin typeface="Arial Nova" panose="020B0604020202020204" pitchFamily="34" charset="0"/>
              </a:rPr>
              <a:t>Quản</a:t>
            </a:r>
            <a:r>
              <a:rPr lang="en-US" sz="2400" b="1" dirty="0">
                <a:latin typeface="Arial Nova" panose="020B0604020202020204" pitchFamily="34" charset="0"/>
              </a:rPr>
              <a:t> Lý </a:t>
            </a:r>
            <a:r>
              <a:rPr lang="en-US" sz="2400" b="1" dirty="0" err="1">
                <a:latin typeface="Arial Nova" panose="020B0604020202020204" pitchFamily="34" charset="0"/>
              </a:rPr>
              <a:t>Thời</a:t>
            </a:r>
            <a:r>
              <a:rPr lang="en-US" sz="2400" b="1" dirty="0">
                <a:latin typeface="Arial Nova" panose="020B0604020202020204" pitchFamily="34" charset="0"/>
              </a:rPr>
              <a:t> Gian</a:t>
            </a:r>
          </a:p>
        </p:txBody>
      </p:sp>
      <p:pic>
        <p:nvPicPr>
          <p:cNvPr id="3" name="Picture 2" descr="A group of people standing in front of a logo&#10;&#10;Description automatically generated with low confidence">
            <a:extLst>
              <a:ext uri="{FF2B5EF4-FFF2-40B4-BE49-F238E27FC236}">
                <a16:creationId xmlns:a16="http://schemas.microsoft.com/office/drawing/2014/main" id="{EE17D7CD-6442-12D0-FF76-E12965244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106" y="1170736"/>
            <a:ext cx="3705788" cy="37057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2A7122-1E8C-1DBB-D53D-09CD8EFC0AF4}"/>
              </a:ext>
            </a:extLst>
          </p:cNvPr>
          <p:cNvSpPr txBox="1"/>
          <p:nvPr/>
        </p:nvSpPr>
        <p:spPr>
          <a:xfrm>
            <a:off x="8689915" y="4651372"/>
            <a:ext cx="286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latin typeface="Arial Nova" panose="020B0604020202020204" pitchFamily="34" charset="0"/>
              </a:rPr>
              <a:t>Quản</a:t>
            </a:r>
            <a:r>
              <a:rPr lang="en-US" sz="2400" b="1" dirty="0">
                <a:latin typeface="Arial Nova" panose="020B0604020202020204" pitchFamily="34" charset="0"/>
              </a:rPr>
              <a:t> Lý </a:t>
            </a:r>
            <a:r>
              <a:rPr lang="en-US" sz="2400" b="1" dirty="0" err="1">
                <a:latin typeface="Arial Nova" panose="020B0604020202020204" pitchFamily="34" charset="0"/>
              </a:rPr>
              <a:t>Thời</a:t>
            </a:r>
            <a:r>
              <a:rPr lang="en-US" sz="2400" b="1" dirty="0">
                <a:latin typeface="Arial Nova" panose="020B0604020202020204" pitchFamily="34" charset="0"/>
              </a:rPr>
              <a:t> Gian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0BE15A-3BA6-728A-DFBC-A6D202B66E97}"/>
              </a:ext>
            </a:extLst>
          </p:cNvPr>
          <p:cNvSpPr txBox="1"/>
          <p:nvPr/>
        </p:nvSpPr>
        <p:spPr>
          <a:xfrm>
            <a:off x="4646597" y="4645692"/>
            <a:ext cx="2867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latin typeface="Arial Nova" panose="020B0604020202020204" pitchFamily="34" charset="0"/>
              </a:rPr>
              <a:t>Giải</a:t>
            </a:r>
            <a:r>
              <a:rPr lang="en-US" sz="2400" b="1" dirty="0">
                <a:latin typeface="Arial Nova" panose="020B0604020202020204" pitchFamily="34" charset="0"/>
              </a:rPr>
              <a:t> </a:t>
            </a:r>
            <a:r>
              <a:rPr lang="en-US" sz="2400" b="1" dirty="0" err="1">
                <a:latin typeface="Arial Nova" panose="020B0604020202020204" pitchFamily="34" charset="0"/>
              </a:rPr>
              <a:t>Quyết</a:t>
            </a:r>
            <a:r>
              <a:rPr lang="en-US" sz="2400" b="1" dirty="0">
                <a:latin typeface="Arial Nova" panose="020B0604020202020204" pitchFamily="34" charset="0"/>
              </a:rPr>
              <a:t> </a:t>
            </a:r>
            <a:r>
              <a:rPr lang="en-US" sz="2400" b="1" dirty="0" err="1">
                <a:latin typeface="Arial Nova" panose="020B0604020202020204" pitchFamily="34" charset="0"/>
              </a:rPr>
              <a:t>Vấn</a:t>
            </a:r>
            <a:r>
              <a:rPr lang="en-US" sz="2400" b="1" dirty="0">
                <a:latin typeface="Arial Nova" panose="020B0604020202020204" pitchFamily="34" charset="0"/>
              </a:rPr>
              <a:t> </a:t>
            </a:r>
            <a:r>
              <a:rPr lang="en-US" sz="2400" b="1" dirty="0" err="1">
                <a:latin typeface="Arial Nova" panose="020B0604020202020204" pitchFamily="34" charset="0"/>
              </a:rPr>
              <a:t>Đề</a:t>
            </a:r>
            <a:endParaRPr lang="en-US" sz="2400" b="1" dirty="0">
              <a:latin typeface="Arial Nova" panose="020B0604020202020204" pitchFamily="34" charset="0"/>
            </a:endParaRPr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5F4F53DD-02C3-1834-D647-E7B35818E1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0000" y="2175621"/>
            <a:ext cx="2350413" cy="235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02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40837" y="1664596"/>
            <a:ext cx="3310326" cy="3528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"/>
          <p:cNvSpPr txBox="1"/>
          <p:nvPr/>
        </p:nvSpPr>
        <p:spPr>
          <a:xfrm>
            <a:off x="314179" y="2644170"/>
            <a:ext cx="1156364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i="0" u="none" strike="noStrike" cap="none" dirty="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 &amp; A</a:t>
            </a:r>
            <a:endParaRPr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>
            <a:spLocks noGrp="1"/>
          </p:cNvSpPr>
          <p:nvPr>
            <p:ph type="title"/>
          </p:nvPr>
        </p:nvSpPr>
        <p:spPr>
          <a:xfrm>
            <a:off x="163103" y="263301"/>
            <a:ext cx="11844998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</a:pPr>
            <a:r>
              <a:rPr lang="vi-VN" dirty="0"/>
              <a:t>CONTENTS</a:t>
            </a:r>
            <a:endParaRPr dirty="0"/>
          </a:p>
        </p:txBody>
      </p:sp>
      <p:sp>
        <p:nvSpPr>
          <p:cNvPr id="106" name="Google Shape;106;p3"/>
          <p:cNvSpPr txBox="1">
            <a:spLocks noGrp="1"/>
          </p:cNvSpPr>
          <p:nvPr>
            <p:ph type="sldNum" idx="12"/>
          </p:nvPr>
        </p:nvSpPr>
        <p:spPr>
          <a:xfrm>
            <a:off x="10654642" y="6517962"/>
            <a:ext cx="13534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5D83BE1-AE60-0BE3-CD36-7060CB18C622}"/>
              </a:ext>
            </a:extLst>
          </p:cNvPr>
          <p:cNvSpPr/>
          <p:nvPr/>
        </p:nvSpPr>
        <p:spPr>
          <a:xfrm>
            <a:off x="5538071" y="3256805"/>
            <a:ext cx="1213164" cy="121316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hlinkClick r:id="rId3" action="ppaction://hlinksldjump"/>
            <a:extLst>
              <a:ext uri="{FF2B5EF4-FFF2-40B4-BE49-F238E27FC236}">
                <a16:creationId xmlns:a16="http://schemas.microsoft.com/office/drawing/2014/main" id="{B0F7A7BC-FE2C-5771-F0A8-FB5EE815673D}"/>
              </a:ext>
            </a:extLst>
          </p:cNvPr>
          <p:cNvSpPr/>
          <p:nvPr/>
        </p:nvSpPr>
        <p:spPr>
          <a:xfrm>
            <a:off x="170824" y="1826326"/>
            <a:ext cx="2133468" cy="1043221"/>
          </a:xfrm>
          <a:prstGeom prst="roundRect">
            <a:avLst/>
          </a:prstGeom>
          <a:solidFill>
            <a:schemeClr val="accent1">
              <a:lumMod val="75000"/>
              <a:alpha val="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727B16B-F494-DBF0-B3C4-8CD1A4A22BEB}"/>
              </a:ext>
            </a:extLst>
          </p:cNvPr>
          <p:cNvSpPr/>
          <p:nvPr/>
        </p:nvSpPr>
        <p:spPr>
          <a:xfrm>
            <a:off x="352739" y="1544560"/>
            <a:ext cx="588275" cy="5823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 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0FCC113F-65EF-2A0C-3C72-FFF5C99AB9C2}"/>
              </a:ext>
            </a:extLst>
          </p:cNvPr>
          <p:cNvSpPr/>
          <p:nvPr/>
        </p:nvSpPr>
        <p:spPr>
          <a:xfrm>
            <a:off x="2524827" y="1804527"/>
            <a:ext cx="2133468" cy="1043221"/>
          </a:xfrm>
          <a:prstGeom prst="roundRect">
            <a:avLst/>
          </a:prstGeom>
          <a:solidFill>
            <a:schemeClr val="accent1">
              <a:lumMod val="75000"/>
              <a:alpha val="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tx1"/>
                </a:solidFill>
              </a:rPr>
              <a:t>CUSTOMER REQUIREMENTS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B08120DB-C6AF-97C4-6664-52D447457261}"/>
              </a:ext>
            </a:extLst>
          </p:cNvPr>
          <p:cNvSpPr/>
          <p:nvPr/>
        </p:nvSpPr>
        <p:spPr>
          <a:xfrm>
            <a:off x="2706742" y="1522761"/>
            <a:ext cx="588275" cy="5823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 </a:t>
            </a: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474F1285-D552-4E51-709B-4EF19ED080FD}"/>
              </a:ext>
            </a:extLst>
          </p:cNvPr>
          <p:cNvSpPr/>
          <p:nvPr/>
        </p:nvSpPr>
        <p:spPr>
          <a:xfrm>
            <a:off x="4873272" y="1765917"/>
            <a:ext cx="2133468" cy="1043221"/>
          </a:xfrm>
          <a:prstGeom prst="roundRect">
            <a:avLst/>
          </a:prstGeom>
          <a:solidFill>
            <a:schemeClr val="accent1">
              <a:lumMod val="75000"/>
              <a:alpha val="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chemeClr val="tx1"/>
                </a:solidFill>
                <a:effectLst/>
                <a:ea typeface="Helvetica Neue" panose="020B0604020202020204" charset="0"/>
                <a:cs typeface="Helvetica Neue" panose="020B0604020202020204" charset="0"/>
              </a:rPr>
              <a:t>USE CASE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8B54BDD-8215-6A5F-15C0-A75EC85741F8}"/>
              </a:ext>
            </a:extLst>
          </p:cNvPr>
          <p:cNvSpPr/>
          <p:nvPr/>
        </p:nvSpPr>
        <p:spPr>
          <a:xfrm>
            <a:off x="5055187" y="1484151"/>
            <a:ext cx="588275" cy="5823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 </a:t>
            </a: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A33084A1-1BC9-6417-C933-52F8C115BECA}"/>
              </a:ext>
            </a:extLst>
          </p:cNvPr>
          <p:cNvSpPr/>
          <p:nvPr/>
        </p:nvSpPr>
        <p:spPr>
          <a:xfrm>
            <a:off x="9667173" y="1765917"/>
            <a:ext cx="2133468" cy="1043221"/>
          </a:xfrm>
          <a:prstGeom prst="roundRect">
            <a:avLst/>
          </a:prstGeom>
          <a:solidFill>
            <a:schemeClr val="accent1">
              <a:lumMod val="75000"/>
              <a:alpha val="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CLASS DIAGRAM</a:t>
            </a:r>
            <a:endParaRPr lang="en-US" sz="2000" dirty="0">
              <a:solidFill>
                <a:schemeClr val="tx1"/>
              </a:solidFill>
              <a:effectLst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82AAE104-D9A2-EFC5-5FBA-EE1DB87E19D6}"/>
              </a:ext>
            </a:extLst>
          </p:cNvPr>
          <p:cNvSpPr/>
          <p:nvPr/>
        </p:nvSpPr>
        <p:spPr>
          <a:xfrm>
            <a:off x="9849088" y="1484151"/>
            <a:ext cx="588275" cy="5823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CA583C3F-687E-97C5-848F-5A9F13485E1C}"/>
              </a:ext>
            </a:extLst>
          </p:cNvPr>
          <p:cNvSpPr/>
          <p:nvPr/>
        </p:nvSpPr>
        <p:spPr>
          <a:xfrm>
            <a:off x="9702989" y="5301579"/>
            <a:ext cx="2133468" cy="1043221"/>
          </a:xfrm>
          <a:prstGeom prst="roundRect">
            <a:avLst/>
          </a:prstGeom>
          <a:solidFill>
            <a:schemeClr val="accent1">
              <a:lumMod val="75000"/>
              <a:alpha val="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tx1"/>
                </a:solidFill>
              </a:rPr>
              <a:t>EXPERIENCE LEARNED</a:t>
            </a:r>
            <a:endParaRPr lang="en-US" sz="2000" b="1" dirty="0">
              <a:solidFill>
                <a:schemeClr val="tx1"/>
              </a:solidFill>
              <a:effectLst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0DD5ADC2-C249-059E-4511-60E5F2559D53}"/>
              </a:ext>
            </a:extLst>
          </p:cNvPr>
          <p:cNvSpPr/>
          <p:nvPr/>
        </p:nvSpPr>
        <p:spPr>
          <a:xfrm>
            <a:off x="9884904" y="5019813"/>
            <a:ext cx="588275" cy="5823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0864BE6A-CA39-3E76-B01D-3E98C2FE3E85}"/>
              </a:ext>
            </a:extLst>
          </p:cNvPr>
          <p:cNvSpPr/>
          <p:nvPr/>
        </p:nvSpPr>
        <p:spPr>
          <a:xfrm>
            <a:off x="7232833" y="5290279"/>
            <a:ext cx="2133468" cy="1043221"/>
          </a:xfrm>
          <a:prstGeom prst="roundRect">
            <a:avLst/>
          </a:prstGeom>
          <a:solidFill>
            <a:schemeClr val="accent1">
              <a:lumMod val="75000"/>
              <a:alpha val="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TASK ASSIGNMENT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37B39B35-13CE-0567-0980-CCE8DBB3E946}"/>
              </a:ext>
            </a:extLst>
          </p:cNvPr>
          <p:cNvSpPr/>
          <p:nvPr/>
        </p:nvSpPr>
        <p:spPr>
          <a:xfrm>
            <a:off x="7414748" y="5008513"/>
            <a:ext cx="588275" cy="5823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9 </a:t>
            </a: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B3C3E0BF-0E0B-5E7B-051C-0DFDB22893D3}"/>
              </a:ext>
            </a:extLst>
          </p:cNvPr>
          <p:cNvSpPr/>
          <p:nvPr/>
        </p:nvSpPr>
        <p:spPr>
          <a:xfrm>
            <a:off x="4878830" y="5290279"/>
            <a:ext cx="2133468" cy="1043221"/>
          </a:xfrm>
          <a:prstGeom prst="roundRect">
            <a:avLst/>
          </a:prstGeom>
          <a:solidFill>
            <a:schemeClr val="accent1">
              <a:lumMod val="75000"/>
              <a:alpha val="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UI DESIGN</a:t>
            </a:r>
            <a:endParaRPr lang="en-US" sz="2000" dirty="0">
              <a:solidFill>
                <a:schemeClr val="tx1"/>
              </a:solidFill>
              <a:effectLst/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609B7951-60AC-4825-7E32-4C35EA14912F}"/>
              </a:ext>
            </a:extLst>
          </p:cNvPr>
          <p:cNvSpPr/>
          <p:nvPr/>
        </p:nvSpPr>
        <p:spPr>
          <a:xfrm>
            <a:off x="5060745" y="5008513"/>
            <a:ext cx="588275" cy="5823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 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1FD70B35-9601-8C9C-234B-79EAAF001C26}"/>
              </a:ext>
            </a:extLst>
          </p:cNvPr>
          <p:cNvSpPr/>
          <p:nvPr/>
        </p:nvSpPr>
        <p:spPr>
          <a:xfrm>
            <a:off x="2524827" y="5301579"/>
            <a:ext cx="2133468" cy="1043221"/>
          </a:xfrm>
          <a:prstGeom prst="roundRect">
            <a:avLst/>
          </a:prstGeom>
          <a:solidFill>
            <a:schemeClr val="accent1">
              <a:lumMod val="75000"/>
              <a:alpha val="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chemeClr val="tx1"/>
                </a:solidFill>
                <a:effectLst/>
                <a:ea typeface="Helvetica Neue" panose="020B0604020202020204" charset="0"/>
                <a:cs typeface="Helvetica Neue" panose="020B0604020202020204" charset="0"/>
              </a:rPr>
              <a:t>SEQUENCE DIAGRAM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B0A398A-5A03-B179-E3E9-A2B528649866}"/>
              </a:ext>
            </a:extLst>
          </p:cNvPr>
          <p:cNvSpPr/>
          <p:nvPr/>
        </p:nvSpPr>
        <p:spPr>
          <a:xfrm>
            <a:off x="2706742" y="4972678"/>
            <a:ext cx="588275" cy="5823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47D616D7-23C3-F45C-82A1-13077FC45417}"/>
              </a:ext>
            </a:extLst>
          </p:cNvPr>
          <p:cNvSpPr/>
          <p:nvPr/>
        </p:nvSpPr>
        <p:spPr>
          <a:xfrm>
            <a:off x="7232833" y="1804527"/>
            <a:ext cx="2133468" cy="1043221"/>
          </a:xfrm>
          <a:prstGeom prst="roundRect">
            <a:avLst/>
          </a:prstGeom>
          <a:solidFill>
            <a:schemeClr val="accent1">
              <a:lumMod val="75000"/>
              <a:alpha val="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dirty="0">
                <a:solidFill>
                  <a:schemeClr val="tx1"/>
                </a:solidFill>
                <a:effectLst/>
                <a:ea typeface="Helvetica Neue" panose="020B0604020202020204" charset="0"/>
                <a:cs typeface="Helvetica Neue" panose="020B0604020202020204" charset="0"/>
              </a:rPr>
              <a:t>ACTIVITY DIAGRAM</a:t>
            </a: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322C86C9-68F5-9098-D03B-EDE01CCFDAB7}"/>
              </a:ext>
            </a:extLst>
          </p:cNvPr>
          <p:cNvSpPr/>
          <p:nvPr/>
        </p:nvSpPr>
        <p:spPr>
          <a:xfrm>
            <a:off x="7414748" y="1522761"/>
            <a:ext cx="588275" cy="5823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 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511BE153-9400-107B-5E0B-4A68795FAB8A}"/>
              </a:ext>
            </a:extLst>
          </p:cNvPr>
          <p:cNvSpPr/>
          <p:nvPr/>
        </p:nvSpPr>
        <p:spPr>
          <a:xfrm>
            <a:off x="170824" y="5310455"/>
            <a:ext cx="2133468" cy="1043221"/>
          </a:xfrm>
          <a:prstGeom prst="roundRect">
            <a:avLst/>
          </a:prstGeom>
          <a:solidFill>
            <a:schemeClr val="accent1">
              <a:lumMod val="75000"/>
              <a:alpha val="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tx1"/>
                </a:solidFill>
              </a:rPr>
              <a:t>ENTITY RELATIONSHIP DIAGRAM</a:t>
            </a:r>
            <a:endParaRPr lang="en-US" sz="1800" dirty="0">
              <a:solidFill>
                <a:schemeClr val="tx1"/>
              </a:solidFill>
              <a:effectLst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92DC2585-B817-2E11-65B0-472D0535F011}"/>
              </a:ext>
            </a:extLst>
          </p:cNvPr>
          <p:cNvSpPr/>
          <p:nvPr/>
        </p:nvSpPr>
        <p:spPr>
          <a:xfrm>
            <a:off x="352739" y="5028689"/>
            <a:ext cx="588275" cy="5823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7" grpId="0" animBg="1"/>
      <p:bldP spid="28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E3C94-C2AE-12E9-B484-7B4226ED8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  <a:endParaRPr lang="en-US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A7BE2-D6E7-4801-A8E3-73392B4D00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pic>
        <p:nvPicPr>
          <p:cNvPr id="55" name="Picture 1">
            <a:extLst>
              <a:ext uri="{FF2B5EF4-FFF2-40B4-BE49-F238E27FC236}">
                <a16:creationId xmlns:a16="http://schemas.microsoft.com/office/drawing/2014/main" id="{C3EB7F83-7C32-28E4-64D8-6E2BFDD429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63"/>
          <a:stretch/>
        </p:blipFill>
        <p:spPr bwMode="auto">
          <a:xfrm>
            <a:off x="1040158" y="1261261"/>
            <a:ext cx="2623745" cy="2305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6" name="Picture 3">
            <a:extLst>
              <a:ext uri="{FF2B5EF4-FFF2-40B4-BE49-F238E27FC236}">
                <a16:creationId xmlns:a16="http://schemas.microsoft.com/office/drawing/2014/main" id="{8E10F297-733E-15E7-3D2A-C3298B880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8467" y="1261261"/>
            <a:ext cx="2623745" cy="25007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7" name="Picture 6" descr="XÂY DỰNG THƯƠNG HIỆU TRÊN NỀN TẢNG THƯƠNG MẠI ĐIỆN TỬ">
            <a:extLst>
              <a:ext uri="{FF2B5EF4-FFF2-40B4-BE49-F238E27FC236}">
                <a16:creationId xmlns:a16="http://schemas.microsoft.com/office/drawing/2014/main" id="{7D6FE5B9-A369-044A-9231-D2069E7EF9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7237" y="3646216"/>
            <a:ext cx="3377526" cy="22179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655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6">
            <a:extLst>
              <a:ext uri="{FF2B5EF4-FFF2-40B4-BE49-F238E27FC236}">
                <a16:creationId xmlns:a16="http://schemas.microsoft.com/office/drawing/2014/main" id="{93BDE322-6C2E-689C-307C-8196F39085ED}"/>
              </a:ext>
            </a:extLst>
          </p:cNvPr>
          <p:cNvSpPr/>
          <p:nvPr/>
        </p:nvSpPr>
        <p:spPr>
          <a:xfrm>
            <a:off x="4429261" y="2361437"/>
            <a:ext cx="3158953" cy="1616039"/>
          </a:xfrm>
          <a:custGeom>
            <a:avLst/>
            <a:gdLst/>
            <a:ahLst/>
            <a:cxnLst/>
            <a:rect l="l" t="t" r="r" b="b"/>
            <a:pathLst>
              <a:path w="960057" h="651901">
                <a:moveTo>
                  <a:pt x="960057" y="325950"/>
                </a:moveTo>
                <a:lnTo>
                  <a:pt x="756857" y="651901"/>
                </a:lnTo>
                <a:lnTo>
                  <a:pt x="203200" y="651901"/>
                </a:lnTo>
                <a:lnTo>
                  <a:pt x="0" y="325950"/>
                </a:lnTo>
                <a:lnTo>
                  <a:pt x="203200" y="0"/>
                </a:lnTo>
                <a:lnTo>
                  <a:pt x="756857" y="0"/>
                </a:lnTo>
                <a:lnTo>
                  <a:pt x="960057" y="325950"/>
                </a:lnTo>
                <a:close/>
              </a:path>
            </a:pathLst>
          </a:custGeom>
          <a:solidFill>
            <a:srgbClr val="26407D"/>
          </a:solidFill>
          <a:ln>
            <a:solidFill>
              <a:schemeClr val="bg1">
                <a:lumMod val="95000"/>
              </a:schemeClr>
            </a:solidFill>
          </a:ln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2" name="Google Shape;112;p4"/>
          <p:cNvSpPr txBox="1">
            <a:spLocks noGrp="1"/>
          </p:cNvSpPr>
          <p:nvPr>
            <p:ph type="title"/>
          </p:nvPr>
        </p:nvSpPr>
        <p:spPr>
          <a:xfrm>
            <a:off x="163103" y="263301"/>
            <a:ext cx="11844998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</a:pPr>
            <a:r>
              <a:rPr lang="en-US" dirty="0"/>
              <a:t>CUSTOMER REQUIREMENTS</a:t>
            </a:r>
            <a:endParaRPr dirty="0"/>
          </a:p>
        </p:txBody>
      </p:sp>
      <p:sp>
        <p:nvSpPr>
          <p:cNvPr id="114" name="Google Shape;114;p4"/>
          <p:cNvSpPr txBox="1">
            <a:spLocks noGrp="1"/>
          </p:cNvSpPr>
          <p:nvPr>
            <p:ph type="sldNum" idx="12"/>
          </p:nvPr>
        </p:nvSpPr>
        <p:spPr>
          <a:xfrm>
            <a:off x="10654642" y="6517962"/>
            <a:ext cx="13534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 dirty="0"/>
          </a:p>
        </p:txBody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D3575B48-EBBB-6308-60CF-681917EEAB27}"/>
              </a:ext>
            </a:extLst>
          </p:cNvPr>
          <p:cNvSpPr/>
          <p:nvPr/>
        </p:nvSpPr>
        <p:spPr>
          <a:xfrm>
            <a:off x="726937" y="2361437"/>
            <a:ext cx="3158953" cy="1616039"/>
          </a:xfrm>
          <a:custGeom>
            <a:avLst/>
            <a:gdLst/>
            <a:ahLst/>
            <a:cxnLst/>
            <a:rect l="l" t="t" r="r" b="b"/>
            <a:pathLst>
              <a:path w="960057" h="651901">
                <a:moveTo>
                  <a:pt x="960057" y="325950"/>
                </a:moveTo>
                <a:lnTo>
                  <a:pt x="756857" y="651901"/>
                </a:lnTo>
                <a:lnTo>
                  <a:pt x="203200" y="651901"/>
                </a:lnTo>
                <a:lnTo>
                  <a:pt x="0" y="325950"/>
                </a:lnTo>
                <a:lnTo>
                  <a:pt x="203200" y="0"/>
                </a:lnTo>
                <a:lnTo>
                  <a:pt x="756857" y="0"/>
                </a:lnTo>
                <a:lnTo>
                  <a:pt x="960057" y="325950"/>
                </a:lnTo>
                <a:close/>
              </a:path>
            </a:pathLst>
          </a:custGeom>
          <a:solidFill>
            <a:srgbClr val="26407D"/>
          </a:solidFill>
          <a:ln>
            <a:solidFill>
              <a:schemeClr val="tx2"/>
            </a:solidFill>
          </a:ln>
        </p:spPr>
        <p:txBody>
          <a:bodyPr/>
          <a:lstStyle/>
          <a:p>
            <a:endParaRPr lang="en-US" dirty="0"/>
          </a:p>
        </p:txBody>
      </p:sp>
      <p:pic>
        <p:nvPicPr>
          <p:cNvPr id="39" name="Picture 14">
            <a:extLst>
              <a:ext uri="{FF2B5EF4-FFF2-40B4-BE49-F238E27FC236}">
                <a16:creationId xmlns:a16="http://schemas.microsoft.com/office/drawing/2014/main" id="{81DFD4D1-9A7E-705C-C52B-320EB6A433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16200000">
            <a:off x="2516565" y="2574945"/>
            <a:ext cx="1677744" cy="1199929"/>
          </a:xfrm>
          <a:prstGeom prst="rect">
            <a:avLst/>
          </a:prstGeom>
        </p:spPr>
      </p:pic>
      <p:sp>
        <p:nvSpPr>
          <p:cNvPr id="40" name="TextBox 23">
            <a:extLst>
              <a:ext uri="{FF2B5EF4-FFF2-40B4-BE49-F238E27FC236}">
                <a16:creationId xmlns:a16="http://schemas.microsoft.com/office/drawing/2014/main" id="{1C1DA7CA-AB8E-718F-4097-BFDF1F382CE9}"/>
              </a:ext>
            </a:extLst>
          </p:cNvPr>
          <p:cNvSpPr txBox="1"/>
          <p:nvPr/>
        </p:nvSpPr>
        <p:spPr>
          <a:xfrm>
            <a:off x="1141479" y="2768582"/>
            <a:ext cx="1845337" cy="856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65"/>
              </a:lnSpc>
            </a:pPr>
            <a:r>
              <a:rPr lang="en-US" sz="2400" dirty="0">
                <a:solidFill>
                  <a:schemeClr val="bg1"/>
                </a:solidFill>
                <a:latin typeface="Sitka Heading Semibold" pitchFamily="2" charset="0"/>
              </a:rPr>
              <a:t>Giao </a:t>
            </a: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diện</a:t>
            </a:r>
            <a:r>
              <a:rPr lang="en-US" sz="2400" dirty="0">
                <a:solidFill>
                  <a:schemeClr val="bg1"/>
                </a:solidFill>
                <a:latin typeface="Sitka Heading Semibold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dễ</a:t>
            </a:r>
            <a:r>
              <a:rPr lang="en-US" sz="2400" dirty="0">
                <a:solidFill>
                  <a:schemeClr val="bg1"/>
                </a:solidFill>
                <a:latin typeface="Sitka Heading Semibold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sử</a:t>
            </a:r>
            <a:r>
              <a:rPr lang="en-US" sz="2400" dirty="0">
                <a:solidFill>
                  <a:schemeClr val="bg1"/>
                </a:solidFill>
                <a:latin typeface="Sitka Heading Semibold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dụng</a:t>
            </a:r>
            <a:endParaRPr lang="en-US" sz="2400" dirty="0">
              <a:solidFill>
                <a:schemeClr val="bg1"/>
              </a:solidFill>
              <a:latin typeface="Poppins Medium Bold"/>
            </a:endParaRPr>
          </a:p>
        </p:txBody>
      </p:sp>
      <p:sp>
        <p:nvSpPr>
          <p:cNvPr id="46" name="TextBox 23">
            <a:extLst>
              <a:ext uri="{FF2B5EF4-FFF2-40B4-BE49-F238E27FC236}">
                <a16:creationId xmlns:a16="http://schemas.microsoft.com/office/drawing/2014/main" id="{A7638920-62A0-F36B-3FFE-BD83E583D65C}"/>
              </a:ext>
            </a:extLst>
          </p:cNvPr>
          <p:cNvSpPr txBox="1"/>
          <p:nvPr/>
        </p:nvSpPr>
        <p:spPr>
          <a:xfrm>
            <a:off x="4882256" y="2512480"/>
            <a:ext cx="1845337" cy="13058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65"/>
              </a:lnSpc>
            </a:pP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Tìm</a:t>
            </a:r>
            <a:r>
              <a:rPr lang="en-US" sz="2400" dirty="0">
                <a:solidFill>
                  <a:schemeClr val="bg1"/>
                </a:solidFill>
                <a:latin typeface="Sitka Heading Semibold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kiếm</a:t>
            </a:r>
            <a:endParaRPr lang="en-US" sz="2400" dirty="0">
              <a:solidFill>
                <a:schemeClr val="bg1"/>
              </a:solidFill>
              <a:latin typeface="Sitka Heading Semibold" pitchFamily="2" charset="0"/>
            </a:endParaRPr>
          </a:p>
          <a:p>
            <a:pPr algn="ctr">
              <a:lnSpc>
                <a:spcPts val="3465"/>
              </a:lnSpc>
            </a:pP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Xem</a:t>
            </a:r>
            <a:r>
              <a:rPr lang="en-US" sz="2400" dirty="0">
                <a:solidFill>
                  <a:schemeClr val="bg1"/>
                </a:solidFill>
                <a:latin typeface="Sitka Heading Semibold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sản</a:t>
            </a:r>
            <a:r>
              <a:rPr lang="en-US" sz="2400" dirty="0">
                <a:solidFill>
                  <a:schemeClr val="bg1"/>
                </a:solidFill>
                <a:latin typeface="Sitka Heading Semibold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phẩm</a:t>
            </a:r>
            <a:endParaRPr lang="en-US" sz="2400" dirty="0">
              <a:solidFill>
                <a:schemeClr val="bg1"/>
              </a:solidFill>
              <a:latin typeface="Poppins Medium Bold"/>
            </a:endParaRPr>
          </a:p>
        </p:txBody>
      </p:sp>
      <p:pic>
        <p:nvPicPr>
          <p:cNvPr id="57" name="Picture 14">
            <a:extLst>
              <a:ext uri="{FF2B5EF4-FFF2-40B4-BE49-F238E27FC236}">
                <a16:creationId xmlns:a16="http://schemas.microsoft.com/office/drawing/2014/main" id="{F44778DF-9801-8621-51AB-56C38B7AFE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16200000">
            <a:off x="6218889" y="2574945"/>
            <a:ext cx="1677744" cy="1199929"/>
          </a:xfrm>
          <a:prstGeom prst="rect">
            <a:avLst/>
          </a:prstGeom>
        </p:spPr>
      </p:pic>
      <p:sp>
        <p:nvSpPr>
          <p:cNvPr id="59" name="Freeform 6">
            <a:extLst>
              <a:ext uri="{FF2B5EF4-FFF2-40B4-BE49-F238E27FC236}">
                <a16:creationId xmlns:a16="http://schemas.microsoft.com/office/drawing/2014/main" id="{E236D98F-20ED-51E9-39CE-8E4D0CE66775}"/>
              </a:ext>
            </a:extLst>
          </p:cNvPr>
          <p:cNvSpPr/>
          <p:nvPr/>
        </p:nvSpPr>
        <p:spPr>
          <a:xfrm>
            <a:off x="8257522" y="2397271"/>
            <a:ext cx="3158953" cy="1616039"/>
          </a:xfrm>
          <a:custGeom>
            <a:avLst/>
            <a:gdLst/>
            <a:ahLst/>
            <a:cxnLst/>
            <a:rect l="l" t="t" r="r" b="b"/>
            <a:pathLst>
              <a:path w="960057" h="651901">
                <a:moveTo>
                  <a:pt x="960057" y="325950"/>
                </a:moveTo>
                <a:lnTo>
                  <a:pt x="756857" y="651901"/>
                </a:lnTo>
                <a:lnTo>
                  <a:pt x="203200" y="651901"/>
                </a:lnTo>
                <a:lnTo>
                  <a:pt x="0" y="325950"/>
                </a:lnTo>
                <a:lnTo>
                  <a:pt x="203200" y="0"/>
                </a:lnTo>
                <a:lnTo>
                  <a:pt x="756857" y="0"/>
                </a:lnTo>
                <a:lnTo>
                  <a:pt x="960057" y="325950"/>
                </a:lnTo>
                <a:close/>
              </a:path>
            </a:pathLst>
          </a:custGeom>
          <a:solidFill>
            <a:srgbClr val="26407D"/>
          </a:solidFill>
          <a:ln>
            <a:solidFill>
              <a:schemeClr val="bg1">
                <a:lumMod val="95000"/>
              </a:schemeClr>
            </a:solidFill>
          </a:ln>
        </p:spPr>
      </p:sp>
      <p:sp>
        <p:nvSpPr>
          <p:cNvPr id="61" name="TextBox 23">
            <a:extLst>
              <a:ext uri="{FF2B5EF4-FFF2-40B4-BE49-F238E27FC236}">
                <a16:creationId xmlns:a16="http://schemas.microsoft.com/office/drawing/2014/main" id="{F5E333D9-664D-7B20-633A-4BF39DC064A8}"/>
              </a:ext>
            </a:extLst>
          </p:cNvPr>
          <p:cNvSpPr txBox="1"/>
          <p:nvPr/>
        </p:nvSpPr>
        <p:spPr>
          <a:xfrm>
            <a:off x="8763592" y="2722546"/>
            <a:ext cx="1845337" cy="8554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65"/>
              </a:lnSpc>
            </a:pP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Đặt</a:t>
            </a:r>
            <a:r>
              <a:rPr lang="en-US" sz="2400" dirty="0">
                <a:solidFill>
                  <a:schemeClr val="bg1"/>
                </a:solidFill>
                <a:latin typeface="Sitka Heading Semibold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hàng</a:t>
            </a:r>
            <a:endParaRPr lang="en-US" sz="2400" dirty="0">
              <a:solidFill>
                <a:schemeClr val="bg1"/>
              </a:solidFill>
              <a:latin typeface="Sitka Heading Semibold" pitchFamily="2" charset="0"/>
            </a:endParaRPr>
          </a:p>
          <a:p>
            <a:pPr algn="ctr">
              <a:lnSpc>
                <a:spcPts val="3465"/>
              </a:lnSpc>
            </a:pP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và</a:t>
            </a:r>
            <a:r>
              <a:rPr lang="en-US" sz="2400" dirty="0">
                <a:solidFill>
                  <a:schemeClr val="bg1"/>
                </a:solidFill>
                <a:latin typeface="Sitka Heading Semibold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thanh</a:t>
            </a:r>
            <a:r>
              <a:rPr lang="en-US" sz="2400" dirty="0">
                <a:solidFill>
                  <a:schemeClr val="bg1"/>
                </a:solidFill>
                <a:latin typeface="Sitka Heading Semibold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itka Heading Semibold" pitchFamily="2" charset="0"/>
              </a:rPr>
              <a:t>toán</a:t>
            </a:r>
            <a:endParaRPr lang="en-US" sz="2400" dirty="0">
              <a:solidFill>
                <a:schemeClr val="bg1"/>
              </a:solidFill>
              <a:latin typeface="Poppins Medium Bold"/>
            </a:endParaRPr>
          </a:p>
        </p:txBody>
      </p:sp>
      <p:pic>
        <p:nvPicPr>
          <p:cNvPr id="62" name="Picture 14">
            <a:extLst>
              <a:ext uri="{FF2B5EF4-FFF2-40B4-BE49-F238E27FC236}">
                <a16:creationId xmlns:a16="http://schemas.microsoft.com/office/drawing/2014/main" id="{4EA3D428-880B-A601-07AB-DB330B3E4E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16200000">
            <a:off x="10047150" y="2610779"/>
            <a:ext cx="1677744" cy="1199929"/>
          </a:xfrm>
          <a:prstGeom prst="rect">
            <a:avLst/>
          </a:prstGeom>
        </p:spPr>
      </p:pic>
      <p:sp>
        <p:nvSpPr>
          <p:cNvPr id="64" name="Freeform 6">
            <a:extLst>
              <a:ext uri="{FF2B5EF4-FFF2-40B4-BE49-F238E27FC236}">
                <a16:creationId xmlns:a16="http://schemas.microsoft.com/office/drawing/2014/main" id="{24F9E1C3-1900-0EA1-C5E6-DB6635BADBB7}"/>
              </a:ext>
            </a:extLst>
          </p:cNvPr>
          <p:cNvSpPr/>
          <p:nvPr/>
        </p:nvSpPr>
        <p:spPr>
          <a:xfrm>
            <a:off x="2401596" y="4698456"/>
            <a:ext cx="3158953" cy="1616039"/>
          </a:xfrm>
          <a:custGeom>
            <a:avLst/>
            <a:gdLst/>
            <a:ahLst/>
            <a:cxnLst/>
            <a:rect l="l" t="t" r="r" b="b"/>
            <a:pathLst>
              <a:path w="960057" h="651901">
                <a:moveTo>
                  <a:pt x="960057" y="325950"/>
                </a:moveTo>
                <a:lnTo>
                  <a:pt x="756857" y="651901"/>
                </a:lnTo>
                <a:lnTo>
                  <a:pt x="203200" y="651901"/>
                </a:lnTo>
                <a:lnTo>
                  <a:pt x="0" y="325950"/>
                </a:lnTo>
                <a:lnTo>
                  <a:pt x="203200" y="0"/>
                </a:lnTo>
                <a:lnTo>
                  <a:pt x="756857" y="0"/>
                </a:lnTo>
                <a:lnTo>
                  <a:pt x="960057" y="325950"/>
                </a:lnTo>
                <a:close/>
              </a:path>
            </a:pathLst>
          </a:custGeom>
          <a:solidFill>
            <a:srgbClr val="26407D"/>
          </a:solidFill>
          <a:ln>
            <a:solidFill>
              <a:schemeClr val="bg1">
                <a:lumMod val="95000"/>
              </a:schemeClr>
            </a:solidFill>
          </a:ln>
        </p:spPr>
      </p:sp>
      <p:sp>
        <p:nvSpPr>
          <p:cNvPr id="66" name="TextBox 23">
            <a:extLst>
              <a:ext uri="{FF2B5EF4-FFF2-40B4-BE49-F238E27FC236}">
                <a16:creationId xmlns:a16="http://schemas.microsoft.com/office/drawing/2014/main" id="{70D0B8C2-8619-36EE-94F4-D6E00C438640}"/>
              </a:ext>
            </a:extLst>
          </p:cNvPr>
          <p:cNvSpPr txBox="1"/>
          <p:nvPr/>
        </p:nvSpPr>
        <p:spPr>
          <a:xfrm>
            <a:off x="2827300" y="4849499"/>
            <a:ext cx="1845337" cy="13058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65"/>
              </a:lnSpc>
            </a:pPr>
            <a:r>
              <a:rPr lang="en-US" sz="2400" b="0" i="0" dirty="0" err="1">
                <a:solidFill>
                  <a:schemeClr val="bg1"/>
                </a:solidFill>
                <a:effectLst/>
                <a:latin typeface="Sitka Heading Semibold" pitchFamily="2" charset="0"/>
              </a:rPr>
              <a:t>Thêm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Sitka Heading Semibold" pitchFamily="2" charset="0"/>
              </a:rPr>
              <a:t>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Sitka Heading Semibold" pitchFamily="2" charset="0"/>
              </a:rPr>
              <a:t>sản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Sitka Heading Semibold" pitchFamily="2" charset="0"/>
              </a:rPr>
              <a:t>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Sitka Heading Semibold" pitchFamily="2" charset="0"/>
              </a:rPr>
              <a:t>phẩm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Sitka Heading Semibold" pitchFamily="2" charset="0"/>
              </a:rPr>
              <a:t>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Sitka Heading Semibold" pitchFamily="2" charset="0"/>
              </a:rPr>
              <a:t>vào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Sitka Heading Semibold" pitchFamily="2" charset="0"/>
              </a:rPr>
              <a:t>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Sitka Heading Semibold" pitchFamily="2" charset="0"/>
              </a:rPr>
              <a:t>giỏ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Sitka Heading Semibold" pitchFamily="2" charset="0"/>
              </a:rPr>
              <a:t> 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Sitka Heading Semibold" pitchFamily="2" charset="0"/>
              </a:rPr>
              <a:t>hàng</a:t>
            </a:r>
            <a:endParaRPr lang="en-US" sz="2400" dirty="0">
              <a:solidFill>
                <a:schemeClr val="bg1"/>
              </a:solidFill>
              <a:latin typeface="Poppins Medium Bold"/>
            </a:endParaRPr>
          </a:p>
        </p:txBody>
      </p:sp>
      <p:pic>
        <p:nvPicPr>
          <p:cNvPr id="67" name="Picture 14">
            <a:extLst>
              <a:ext uri="{FF2B5EF4-FFF2-40B4-BE49-F238E27FC236}">
                <a16:creationId xmlns:a16="http://schemas.microsoft.com/office/drawing/2014/main" id="{CE0A61E3-648A-813E-A97B-24AA166C37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16200000">
            <a:off x="4191224" y="4902439"/>
            <a:ext cx="1677744" cy="1199929"/>
          </a:xfrm>
          <a:prstGeom prst="rect">
            <a:avLst/>
          </a:prstGeom>
        </p:spPr>
      </p:pic>
      <p:sp>
        <p:nvSpPr>
          <p:cNvPr id="69" name="Freeform 6">
            <a:extLst>
              <a:ext uri="{FF2B5EF4-FFF2-40B4-BE49-F238E27FC236}">
                <a16:creationId xmlns:a16="http://schemas.microsoft.com/office/drawing/2014/main" id="{38E4CDDB-2648-9272-394C-1A1F277FE872}"/>
              </a:ext>
            </a:extLst>
          </p:cNvPr>
          <p:cNvSpPr/>
          <p:nvPr/>
        </p:nvSpPr>
        <p:spPr>
          <a:xfrm>
            <a:off x="6727593" y="4629879"/>
            <a:ext cx="3158953" cy="1616039"/>
          </a:xfrm>
          <a:custGeom>
            <a:avLst/>
            <a:gdLst/>
            <a:ahLst/>
            <a:cxnLst/>
            <a:rect l="l" t="t" r="r" b="b"/>
            <a:pathLst>
              <a:path w="960057" h="651901">
                <a:moveTo>
                  <a:pt x="960057" y="325950"/>
                </a:moveTo>
                <a:lnTo>
                  <a:pt x="756857" y="651901"/>
                </a:lnTo>
                <a:lnTo>
                  <a:pt x="203200" y="651901"/>
                </a:lnTo>
                <a:lnTo>
                  <a:pt x="0" y="325950"/>
                </a:lnTo>
                <a:lnTo>
                  <a:pt x="203200" y="0"/>
                </a:lnTo>
                <a:lnTo>
                  <a:pt x="756857" y="0"/>
                </a:lnTo>
                <a:lnTo>
                  <a:pt x="960057" y="325950"/>
                </a:lnTo>
                <a:close/>
              </a:path>
            </a:pathLst>
          </a:custGeom>
          <a:solidFill>
            <a:srgbClr val="26407D"/>
          </a:solidFill>
          <a:ln>
            <a:solidFill>
              <a:schemeClr val="bg1">
                <a:lumMod val="95000"/>
              </a:schemeClr>
            </a:solidFill>
          </a:ln>
        </p:spPr>
      </p:sp>
      <p:sp>
        <p:nvSpPr>
          <p:cNvPr id="71" name="TextBox 23">
            <a:extLst>
              <a:ext uri="{FF2B5EF4-FFF2-40B4-BE49-F238E27FC236}">
                <a16:creationId xmlns:a16="http://schemas.microsoft.com/office/drawing/2014/main" id="{A1EBEEEC-0841-E046-E9A3-111C4264DD51}"/>
              </a:ext>
            </a:extLst>
          </p:cNvPr>
          <p:cNvSpPr txBox="1"/>
          <p:nvPr/>
        </p:nvSpPr>
        <p:spPr>
          <a:xfrm>
            <a:off x="7163380" y="4829380"/>
            <a:ext cx="1845337" cy="12879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algn="ctr" rtl="0">
              <a:lnSpc>
                <a:spcPts val="3465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Quản</a:t>
            </a:r>
            <a:r>
              <a:rPr lang="en-US" sz="1800" dirty="0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lý</a:t>
            </a:r>
            <a:r>
              <a:rPr lang="en-US" sz="1800" dirty="0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sản</a:t>
            </a:r>
            <a:r>
              <a:rPr lang="en-US" sz="1800" dirty="0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phẩm</a:t>
            </a:r>
            <a:r>
              <a:rPr lang="en-US" sz="1800" dirty="0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khuyến</a:t>
            </a:r>
            <a:r>
              <a:rPr lang="en-US" sz="1800" dirty="0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mãi</a:t>
            </a:r>
            <a:r>
              <a:rPr lang="en-US" sz="1800" dirty="0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và</a:t>
            </a:r>
            <a:r>
              <a:rPr lang="en-US" sz="1800" dirty="0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đơn</a:t>
            </a:r>
            <a:r>
              <a:rPr lang="en-US" sz="1800" dirty="0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Sitka Heading Semibold" pitchFamily="2" charset="0"/>
                <a:cs typeface="Arial" panose="020B0604020202020204" pitchFamily="34" charset="0"/>
              </a:rPr>
              <a:t>hàng</a:t>
            </a:r>
            <a:endParaRPr lang="en-US" sz="3200" dirty="0">
              <a:effectLst/>
            </a:endParaRPr>
          </a:p>
        </p:txBody>
      </p:sp>
      <p:pic>
        <p:nvPicPr>
          <p:cNvPr id="72" name="Picture 14">
            <a:extLst>
              <a:ext uri="{FF2B5EF4-FFF2-40B4-BE49-F238E27FC236}">
                <a16:creationId xmlns:a16="http://schemas.microsoft.com/office/drawing/2014/main" id="{A5690537-F8C0-0C25-1438-ECEF5717B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16200000">
            <a:off x="8517221" y="4843387"/>
            <a:ext cx="1677744" cy="1199929"/>
          </a:xfrm>
          <a:prstGeom prst="rect">
            <a:avLst/>
          </a:prstGeom>
        </p:spPr>
      </p:pic>
      <p:sp>
        <p:nvSpPr>
          <p:cNvPr id="80" name="Rectangle 3">
            <a:extLst>
              <a:ext uri="{FF2B5EF4-FFF2-40B4-BE49-F238E27FC236}">
                <a16:creationId xmlns:a16="http://schemas.microsoft.com/office/drawing/2014/main" id="{F4EF78DC-AE18-078E-F44E-C6EA405047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2" name="Freeform 3">
            <a:extLst>
              <a:ext uri="{FF2B5EF4-FFF2-40B4-BE49-F238E27FC236}">
                <a16:creationId xmlns:a16="http://schemas.microsoft.com/office/drawing/2014/main" id="{B0CFEA91-7CEA-1C8A-8CF1-BB09AF1CEDE7}"/>
              </a:ext>
            </a:extLst>
          </p:cNvPr>
          <p:cNvSpPr/>
          <p:nvPr/>
        </p:nvSpPr>
        <p:spPr>
          <a:xfrm>
            <a:off x="2658016" y="975783"/>
            <a:ext cx="7599559" cy="1130666"/>
          </a:xfrm>
          <a:custGeom>
            <a:avLst/>
            <a:gdLst/>
            <a:ahLst/>
            <a:cxnLst/>
            <a:rect l="l" t="t" r="r" b="b"/>
            <a:pathLst>
              <a:path w="1810469" h="407051">
                <a:moveTo>
                  <a:pt x="1810469" y="326"/>
                </a:moveTo>
                <a:cubicBezTo>
                  <a:pt x="1737656" y="0"/>
                  <a:pt x="1670235" y="38659"/>
                  <a:pt x="1633734" y="101663"/>
                </a:cubicBezTo>
                <a:cubicBezTo>
                  <a:pt x="1597233" y="164667"/>
                  <a:pt x="1597233" y="242385"/>
                  <a:pt x="1633734" y="305389"/>
                </a:cubicBezTo>
                <a:cubicBezTo>
                  <a:pt x="1670235" y="368393"/>
                  <a:pt x="1737656" y="407052"/>
                  <a:pt x="1810469" y="406726"/>
                </a:cubicBezTo>
                <a:lnTo>
                  <a:pt x="0" y="406726"/>
                </a:lnTo>
                <a:cubicBezTo>
                  <a:pt x="72813" y="407052"/>
                  <a:pt x="140234" y="368393"/>
                  <a:pt x="176735" y="305389"/>
                </a:cubicBezTo>
                <a:cubicBezTo>
                  <a:pt x="213236" y="242385"/>
                  <a:pt x="213236" y="164667"/>
                  <a:pt x="176735" y="101663"/>
                </a:cubicBezTo>
                <a:cubicBezTo>
                  <a:pt x="140234" y="38659"/>
                  <a:pt x="72813" y="0"/>
                  <a:pt x="0" y="326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25400">
            <a:solidFill>
              <a:schemeClr val="bg1">
                <a:lumMod val="95000"/>
              </a:schemeClr>
            </a:solidFill>
          </a:ln>
        </p:spPr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A74F594-E0D7-BD0C-CD66-6D7FA28E2F3F}"/>
              </a:ext>
            </a:extLst>
          </p:cNvPr>
          <p:cNvSpPr txBox="1"/>
          <p:nvPr/>
        </p:nvSpPr>
        <p:spPr>
          <a:xfrm>
            <a:off x="4001112" y="1227658"/>
            <a:ext cx="4913366" cy="515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800" indent="0">
              <a:buNone/>
            </a:pPr>
            <a:r>
              <a:rPr lang="en-US" sz="2750" b="1">
                <a:solidFill>
                  <a:schemeClr val="bg1"/>
                </a:solidFill>
                <a:latin typeface="arial" panose="020B0604020202020204" pitchFamily="34" charset="0"/>
              </a:rPr>
              <a:t>Customer’s R</a:t>
            </a:r>
            <a:r>
              <a:rPr lang="vi-VN" sz="2750" b="1" dirty="0">
                <a:solidFill>
                  <a:schemeClr val="bg1"/>
                </a:solidFill>
                <a:latin typeface="arial" panose="020B0604020202020204" pitchFamily="34" charset="0"/>
              </a:rPr>
              <a:t>equirements</a:t>
            </a:r>
            <a:endParaRPr lang="en-US" sz="275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0" grpId="0"/>
      <p:bldP spid="46" grpId="0"/>
      <p:bldP spid="61" grpId="0"/>
      <p:bldP spid="66" grpId="0"/>
      <p:bldP spid="71" grpId="0"/>
      <p:bldP spid="8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"/>
          <p:cNvSpPr txBox="1">
            <a:spLocks noGrp="1"/>
          </p:cNvSpPr>
          <p:nvPr>
            <p:ph type="title"/>
          </p:nvPr>
        </p:nvSpPr>
        <p:spPr>
          <a:xfrm>
            <a:off x="163103" y="263301"/>
            <a:ext cx="11844998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</a:pPr>
            <a:r>
              <a:rPr lang="en-US" dirty="0"/>
              <a:t>USE CASE</a:t>
            </a:r>
            <a:endParaRPr dirty="0"/>
          </a:p>
        </p:txBody>
      </p:sp>
      <p:sp>
        <p:nvSpPr>
          <p:cNvPr id="122" name="Google Shape;122;p5"/>
          <p:cNvSpPr txBox="1">
            <a:spLocks noGrp="1"/>
          </p:cNvSpPr>
          <p:nvPr>
            <p:ph type="sldNum" idx="12"/>
          </p:nvPr>
        </p:nvSpPr>
        <p:spPr>
          <a:xfrm>
            <a:off x="10654642" y="6517962"/>
            <a:ext cx="13534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29DB26-2C68-AC91-845B-E06FEB5392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140" y="875614"/>
            <a:ext cx="9313720" cy="5860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 txBox="1">
            <a:spLocks noGrp="1"/>
          </p:cNvSpPr>
          <p:nvPr>
            <p:ph type="title"/>
          </p:nvPr>
        </p:nvSpPr>
        <p:spPr>
          <a:xfrm>
            <a:off x="163103" y="263301"/>
            <a:ext cx="11844998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</a:pPr>
            <a:r>
              <a:rPr lang="en-US" dirty="0"/>
              <a:t>ACTIVITY DIAGRAM</a:t>
            </a:r>
            <a:endParaRPr dirty="0"/>
          </a:p>
        </p:txBody>
      </p:sp>
      <p:sp>
        <p:nvSpPr>
          <p:cNvPr id="129" name="Google Shape;129;p6"/>
          <p:cNvSpPr txBox="1">
            <a:spLocks noGrp="1"/>
          </p:cNvSpPr>
          <p:nvPr>
            <p:ph type="body" idx="1"/>
          </p:nvPr>
        </p:nvSpPr>
        <p:spPr>
          <a:xfrm>
            <a:off x="165729" y="1074057"/>
            <a:ext cx="11844997" cy="541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76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</a:pPr>
            <a:r>
              <a:rPr lang="en-US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</a:rPr>
              <a:t>1.</a:t>
            </a:r>
            <a:r>
              <a:rPr lang="en-US" sz="180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Login, Register 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130" name="Google Shape;130;p6"/>
          <p:cNvSpPr txBox="1">
            <a:spLocks noGrp="1"/>
          </p:cNvSpPr>
          <p:nvPr>
            <p:ph type="sldNum" idx="12"/>
          </p:nvPr>
        </p:nvSpPr>
        <p:spPr>
          <a:xfrm>
            <a:off x="10654642" y="6517962"/>
            <a:ext cx="13534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E09112-23A9-0471-BB0E-0021DB0542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188" y="2083774"/>
            <a:ext cx="7148357" cy="190660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13CA70-16E7-D00A-9736-B48B90EF8C51}"/>
              </a:ext>
            </a:extLst>
          </p:cNvPr>
          <p:cNvSpPr txBox="1"/>
          <p:nvPr/>
        </p:nvSpPr>
        <p:spPr>
          <a:xfrm>
            <a:off x="1990166" y="5476166"/>
            <a:ext cx="1066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H2.Login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927323-0FF0-0C5A-9CA3-CDDC49A54001}"/>
              </a:ext>
            </a:extLst>
          </p:cNvPr>
          <p:cNvSpPr txBox="1"/>
          <p:nvPr/>
        </p:nvSpPr>
        <p:spPr>
          <a:xfrm>
            <a:off x="9249716" y="6025808"/>
            <a:ext cx="11617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H3.Register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42FE37F3-51E0-4EA9-684B-DD8E9B74DC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2408" y="1093222"/>
            <a:ext cx="3437121" cy="43829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6A2E11-A01E-3C81-7D2A-1A977587FD3E}"/>
              </a:ext>
            </a:extLst>
          </p:cNvPr>
          <p:cNvSpPr txBox="1"/>
          <p:nvPr/>
        </p:nvSpPr>
        <p:spPr>
          <a:xfrm>
            <a:off x="1867617" y="4541454"/>
            <a:ext cx="1695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H1.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71A6C5-B485-943B-1714-156F3957C04D}"/>
              </a:ext>
            </a:extLst>
          </p:cNvPr>
          <p:cNvSpPr txBox="1"/>
          <p:nvPr/>
        </p:nvSpPr>
        <p:spPr>
          <a:xfrm>
            <a:off x="9353977" y="5525020"/>
            <a:ext cx="1695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H1.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10B15-F99C-AA0F-2A9D-822EDBA54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58" y="263301"/>
            <a:ext cx="11165541" cy="663575"/>
          </a:xfrm>
        </p:spPr>
        <p:txBody>
          <a:bodyPr/>
          <a:lstStyle/>
          <a:p>
            <a:r>
              <a:rPr lang="en-US" dirty="0"/>
              <a:t>ACTIVITY DIAGRAM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BA26F-0287-5EBE-A04E-ECF297AA6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926876"/>
            <a:ext cx="12192000" cy="5536677"/>
          </a:xfrm>
        </p:spPr>
        <p:txBody>
          <a:bodyPr/>
          <a:lstStyle/>
          <a:p>
            <a:pPr marL="50800" indent="0">
              <a:buNone/>
            </a:pPr>
            <a:r>
              <a:rPr lang="en-US" sz="18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2.Order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8A71D-8793-F203-9FE5-0BAE8A59B1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7627B3-E889-F970-61D2-ED3341EDE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6771" y="1060298"/>
            <a:ext cx="4433123" cy="553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7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163103" y="263301"/>
            <a:ext cx="11844998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</a:pPr>
            <a:r>
              <a:rPr lang="en-US" dirty="0"/>
              <a:t>CLASS DIAGRAM</a:t>
            </a:r>
            <a:endParaRPr dirty="0"/>
          </a:p>
        </p:txBody>
      </p:sp>
      <p:sp>
        <p:nvSpPr>
          <p:cNvPr id="145" name="Google Shape;145;p8"/>
          <p:cNvSpPr txBox="1">
            <a:spLocks noGrp="1"/>
          </p:cNvSpPr>
          <p:nvPr>
            <p:ph type="body" idx="1"/>
          </p:nvPr>
        </p:nvSpPr>
        <p:spPr>
          <a:xfrm>
            <a:off x="165729" y="1074057"/>
            <a:ext cx="11844997" cy="541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76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</a:pPr>
            <a:r>
              <a:rPr lang="en-US" sz="1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</a:rPr>
              <a:t>1.</a:t>
            </a:r>
            <a:r>
              <a:rPr lang="en-US" sz="18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Class</a:t>
            </a:r>
            <a:r>
              <a:rPr lang="en-US" sz="1800" spc="-85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Diagram</a:t>
            </a:r>
            <a:endParaRPr sz="2400" dirty="0">
              <a:solidFill>
                <a:schemeClr val="tx1"/>
              </a:solidFill>
            </a:endParaRPr>
          </a:p>
        </p:txBody>
      </p:sp>
      <p:sp>
        <p:nvSpPr>
          <p:cNvPr id="146" name="Google Shape;146;p8"/>
          <p:cNvSpPr txBox="1">
            <a:spLocks noGrp="1"/>
          </p:cNvSpPr>
          <p:nvPr>
            <p:ph type="sldNum" idx="12"/>
          </p:nvPr>
        </p:nvSpPr>
        <p:spPr>
          <a:xfrm>
            <a:off x="10654642" y="6517962"/>
            <a:ext cx="13534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C08A83-6247-591D-E0F8-C504A87D0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1928" y="1074056"/>
            <a:ext cx="6390435" cy="5443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 txBox="1">
            <a:spLocks noGrp="1"/>
          </p:cNvSpPr>
          <p:nvPr>
            <p:ph type="title"/>
          </p:nvPr>
        </p:nvSpPr>
        <p:spPr>
          <a:xfrm>
            <a:off x="163103" y="263301"/>
            <a:ext cx="11844998" cy="663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Helvetica Neue Light"/>
              <a:buNone/>
            </a:pPr>
            <a:r>
              <a:rPr lang="en-US" dirty="0"/>
              <a:t>ENTITY RELATIONSHIP DIAGRAM</a:t>
            </a:r>
            <a:endParaRPr dirty="0"/>
          </a:p>
        </p:txBody>
      </p:sp>
      <p:sp>
        <p:nvSpPr>
          <p:cNvPr id="161" name="Google Shape;161;p10"/>
          <p:cNvSpPr txBox="1">
            <a:spLocks noGrp="1"/>
          </p:cNvSpPr>
          <p:nvPr>
            <p:ph type="body" idx="1"/>
          </p:nvPr>
        </p:nvSpPr>
        <p:spPr>
          <a:xfrm>
            <a:off x="165729" y="1074057"/>
            <a:ext cx="11844997" cy="541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indent="-76200">
              <a:spcBef>
                <a:spcPts val="0"/>
              </a:spcBef>
              <a:buSzPts val="2400"/>
              <a:buNone/>
            </a:pPr>
            <a:r>
              <a:rPr lang="en-US" sz="24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1.</a:t>
            </a:r>
            <a:r>
              <a:rPr lang="en-US" sz="18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Database</a:t>
            </a:r>
            <a:r>
              <a:rPr lang="en-US" sz="1800" spc="-6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</a:rPr>
              <a:t>Design</a:t>
            </a:r>
          </a:p>
        </p:txBody>
      </p:sp>
      <p:sp>
        <p:nvSpPr>
          <p:cNvPr id="162" name="Google Shape;162;p10"/>
          <p:cNvSpPr txBox="1">
            <a:spLocks noGrp="1"/>
          </p:cNvSpPr>
          <p:nvPr>
            <p:ph type="sldNum" idx="12"/>
          </p:nvPr>
        </p:nvSpPr>
        <p:spPr>
          <a:xfrm>
            <a:off x="10654642" y="6517962"/>
            <a:ext cx="13534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F679D3-0BB5-E660-47A4-5F77D148EF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950" y="1292385"/>
            <a:ext cx="7296099" cy="52972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TCA-Slide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996</TotalTime>
  <Words>198</Words>
  <Application>Microsoft Office PowerPoint</Application>
  <PresentationFormat>Widescreen</PresentationFormat>
  <Paragraphs>85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Tahoma</vt:lpstr>
      <vt:lpstr>Calibri</vt:lpstr>
      <vt:lpstr>Arial</vt:lpstr>
      <vt:lpstr>Helvetica Neue</vt:lpstr>
      <vt:lpstr>Arial Nova</vt:lpstr>
      <vt:lpstr>Poppins Medium Bold</vt:lpstr>
      <vt:lpstr>Helvetica Neue Light</vt:lpstr>
      <vt:lpstr>Sitka Heading Semibold</vt:lpstr>
      <vt:lpstr>VTCA-SlideTheme</vt:lpstr>
      <vt:lpstr>Coffee Store</vt:lpstr>
      <vt:lpstr>CONTENTS</vt:lpstr>
      <vt:lpstr>INTRODUCTION</vt:lpstr>
      <vt:lpstr>CUSTOMER REQUIREMENTS</vt:lpstr>
      <vt:lpstr>USE CASE</vt:lpstr>
      <vt:lpstr>ACTIVITY DIAGRAM</vt:lpstr>
      <vt:lpstr>ACTIVITY DIAGRAM</vt:lpstr>
      <vt:lpstr>CLASS DIAGRAM</vt:lpstr>
      <vt:lpstr>ENTITY RELATIONSHIP DIAGRAM</vt:lpstr>
      <vt:lpstr>SEQUENCE DIAGRAM</vt:lpstr>
      <vt:lpstr>UI DESIGN</vt:lpstr>
      <vt:lpstr>TASK ASSIGNMENT (TO EACH GROUP MEMBER)</vt:lpstr>
      <vt:lpstr>EXPERIENCE LEARNED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>sinhnx@vtc.edu.vn</dc:creator>
  <cp:lastModifiedBy>Lam Nguyen</cp:lastModifiedBy>
  <cp:revision>18</cp:revision>
  <dcterms:created xsi:type="dcterms:W3CDTF">2019-05-17T12:57:33Z</dcterms:created>
  <dcterms:modified xsi:type="dcterms:W3CDTF">2023-04-26T07:57:09Z</dcterms:modified>
</cp:coreProperties>
</file>